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69" r:id="rId4"/>
    <p:sldId id="262" r:id="rId5"/>
    <p:sldId id="264" r:id="rId6"/>
    <p:sldId id="265" r:id="rId7"/>
    <p:sldId id="259" r:id="rId8"/>
    <p:sldId id="268" r:id="rId9"/>
    <p:sldId id="258" r:id="rId10"/>
    <p:sldId id="260" r:id="rId11"/>
    <p:sldId id="266" r:id="rId12"/>
    <p:sldId id="267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0"/>
    <p:restoredTop sz="94694"/>
  </p:normalViewPr>
  <p:slideViewPr>
    <p:cSldViewPr snapToGrid="0">
      <p:cViewPr>
        <p:scale>
          <a:sx n="80" d="100"/>
          <a:sy n="80" d="100"/>
        </p:scale>
        <p:origin x="52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820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0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7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060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6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62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697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983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hasterok/LaserMapExplor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dhasterok/LaserMapExplor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3957-AB3B-7EB8-C3FB-86ADE581E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885" y="634028"/>
            <a:ext cx="4798243" cy="3732835"/>
          </a:xfrm>
        </p:spPr>
        <p:txBody>
          <a:bodyPr>
            <a:normAutofit/>
          </a:bodyPr>
          <a:lstStyle/>
          <a:p>
            <a:r>
              <a:rPr lang="en-US" dirty="0"/>
              <a:t>Laser Map Explorer (</a:t>
            </a:r>
            <a:r>
              <a:rPr lang="en-US" cap="none" dirty="0" err="1"/>
              <a:t>LaME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8A2F1-4CDE-F293-4351-A2BCF5E12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885" y="4436462"/>
            <a:ext cx="4798243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Derrick Hasterok, </a:t>
            </a:r>
            <a:r>
              <a:rPr lang="en-US" dirty="0" err="1"/>
              <a:t>Shavin</a:t>
            </a:r>
            <a:r>
              <a:rPr lang="en-US" dirty="0"/>
              <a:t> </a:t>
            </a:r>
            <a:r>
              <a:rPr lang="en-US" dirty="0" err="1"/>
              <a:t>Kaluthantri</a:t>
            </a:r>
            <a:r>
              <a:rPr lang="en-US" dirty="0"/>
              <a:t>, Maggie Li, Stijn Glorie, Martin Hand, Alex De Vries Van Leeuwen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olorful map of a planet&#10;&#10;AI-generated content may be incorrect.">
            <a:extLst>
              <a:ext uri="{FF2B5EF4-FFF2-40B4-BE49-F238E27FC236}">
                <a16:creationId xmlns:a16="http://schemas.microsoft.com/office/drawing/2014/main" id="{4FAAF3A1-6395-5400-A96A-2DE19513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19900"/>
            <a:ext cx="4207669" cy="42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67EB6-33E2-7876-ABA0-7761A544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13571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cap="all" dirty="0"/>
              <a:t>Integrated Web-based</a:t>
            </a:r>
            <a:br>
              <a:rPr lang="en-US" sz="4800" cap="all" dirty="0"/>
            </a:br>
            <a:r>
              <a:rPr lang="en-US" sz="4800" cap="all" dirty="0"/>
              <a:t>User Guide &amp; Source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9CD85-B89C-FF37-4C44-E1393F05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0" y="94345"/>
            <a:ext cx="4928132" cy="4053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9A934B-9E7F-F653-0751-1D3D9439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11" y="133742"/>
            <a:ext cx="4928132" cy="4053388"/>
          </a:xfrm>
          <a:prstGeom prst="rect">
            <a:avLst/>
          </a:prstGeom>
        </p:spPr>
      </p:pic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602C-8635-7A0F-A4A6-C85C6E1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21" y="587463"/>
            <a:ext cx="9601200" cy="1485900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LaME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DB63-DC43-C87D-1328-AFAC080F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21" y="2286000"/>
            <a:ext cx="10964779" cy="3581400"/>
          </a:xfrm>
        </p:spPr>
        <p:txBody>
          <a:bodyPr numCol="2">
            <a:normAutofit/>
          </a:bodyPr>
          <a:lstStyle/>
          <a:p>
            <a:r>
              <a:rPr lang="en-US" dirty="0"/>
              <a:t>Current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stable version (mid-late August)</a:t>
            </a:r>
          </a:p>
          <a:p>
            <a:pPr lvl="1"/>
            <a:r>
              <a:rPr lang="en-US" dirty="0"/>
              <a:t>new features, ongoing</a:t>
            </a:r>
          </a:p>
          <a:p>
            <a:r>
              <a:rPr lang="en-US" dirty="0"/>
              <a:t>Access on GitHub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https://github.com/dhasterok/LaserMapExplorer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6CF6B-DFCD-763F-365B-9D130D9D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7" y="1330413"/>
            <a:ext cx="2323117" cy="27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35F7-AB84-D66E-0D69-72543E37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Future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Pipette diffusing dyes in flasks">
            <a:extLst>
              <a:ext uri="{FF2B5EF4-FFF2-40B4-BE49-F238E27FC236}">
                <a16:creationId xmlns:a16="http://schemas.microsoft.com/office/drawing/2014/main" id="{F22812E8-59D6-F070-38D8-3178AF4B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232397"/>
            <a:ext cx="6517065" cy="4073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20E0-8F8B-9885-43F9-B9BE6DFCF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sz="1900"/>
              <a:t>Continue to add new data types</a:t>
            </a:r>
          </a:p>
          <a:p>
            <a:r>
              <a:rPr lang="en-US" sz="1900"/>
              <a:t>Add raw processing (KJ, Peiter Vermeesch and Stijn Glorie)</a:t>
            </a:r>
          </a:p>
          <a:p>
            <a:r>
              <a:rPr lang="en-US" sz="1900"/>
              <a:t>Add dating (</a:t>
            </a:r>
            <a:r>
              <a:rPr lang="en-US" sz="1900" err="1"/>
              <a:t>IsoplotR</a:t>
            </a:r>
            <a:r>
              <a:rPr lang="en-US" sz="1900"/>
              <a:t>, P. Vermeesch)</a:t>
            </a:r>
          </a:p>
          <a:p>
            <a:r>
              <a:rPr lang="en-US" sz="1900"/>
              <a:t>Diffusion modeling</a:t>
            </a:r>
          </a:p>
          <a:p>
            <a:endParaRPr lang="en-US" sz="1900"/>
          </a:p>
          <a:p>
            <a:r>
              <a:rPr lang="en-US" sz="1900"/>
              <a:t>What would you like to see </a:t>
            </a:r>
            <a:r>
              <a:rPr lang="en-US" sz="1900" err="1"/>
              <a:t>LaME</a:t>
            </a:r>
            <a:r>
              <a:rPr lang="en-US" sz="1900"/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392942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4774C-A3B0-47E2-93EE-62DB746A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605215-3DEB-71B9-738A-37C8EEAC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7" y="640080"/>
            <a:ext cx="6374676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B6C8B-1E00-F23B-70DA-AC14AFCC1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Re-</a:t>
            </a:r>
            <a:r>
              <a:rPr lang="en-US" sz="1600" dirty="0" err="1"/>
              <a:t>Os</a:t>
            </a:r>
            <a:endParaRPr lang="en-US" sz="1600" dirty="0"/>
          </a:p>
          <a:p>
            <a:r>
              <a:rPr lang="en-US" sz="1600" dirty="0"/>
              <a:t>Lu-Hf (submit next week)</a:t>
            </a:r>
          </a:p>
          <a:p>
            <a:r>
              <a:rPr lang="en-US" sz="1600" dirty="0"/>
              <a:t>Rb-Sr (to do)</a:t>
            </a:r>
          </a:p>
          <a:p>
            <a:r>
              <a:rPr lang="en-US" sz="1600" dirty="0"/>
              <a:t>U-Pb (to do)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BD09B-A981-57D1-B084-1F275B01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Questions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9785BB-3EB1-A422-7DD2-D36809D5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349795"/>
            <a:ext cx="5659222" cy="43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A58C-4EDC-C01B-BEE8-C2495C57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 err="1"/>
              <a:t>LaME</a:t>
            </a:r>
            <a:r>
              <a:rPr lang="en-US" dirty="0"/>
              <a:t>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D5BF6-464C-DAF1-2F1B-18ED24B0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681604"/>
            <a:ext cx="5071256" cy="51747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9F8F-AC5A-63C8-7EC0-E53CDAEA2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sz="1300"/>
              <a:t>Import LA-ICP-MS data (and now XRF images)</a:t>
            </a:r>
          </a:p>
          <a:p>
            <a:r>
              <a:rPr lang="en-US" sz="1300"/>
              <a:t>Rapidly transform, view and analyze map-form data</a:t>
            </a:r>
          </a:p>
          <a:p>
            <a:r>
              <a:rPr lang="en-US" sz="1300"/>
              <a:t>Unsupervised machine learning (PCA, Clustering)</a:t>
            </a:r>
          </a:p>
          <a:p>
            <a:pPr lvl="1"/>
            <a:r>
              <a:rPr lang="en-US" sz="1300"/>
              <a:t>dimensional reduction</a:t>
            </a:r>
          </a:p>
          <a:p>
            <a:pPr lvl="1"/>
            <a:r>
              <a:rPr lang="en-US" sz="1300"/>
              <a:t>classification</a:t>
            </a:r>
          </a:p>
          <a:p>
            <a:r>
              <a:rPr lang="en-US" sz="1300"/>
              <a:t>Produce standard geochemical plots on selected map features</a:t>
            </a:r>
          </a:p>
          <a:p>
            <a:pPr lvl="1"/>
            <a:r>
              <a:rPr lang="en-US" sz="1300"/>
              <a:t>by class, region, or along profiles</a:t>
            </a:r>
          </a:p>
          <a:p>
            <a:r>
              <a:rPr lang="en-US" sz="1300"/>
              <a:t>Note taking (makes supplements a breeze)</a:t>
            </a:r>
          </a:p>
          <a:p>
            <a:r>
              <a:rPr lang="en-US" sz="1300"/>
              <a:t>Workflow design</a:t>
            </a:r>
          </a:p>
          <a:p>
            <a:pPr lvl="1"/>
            <a:r>
              <a:rPr lang="en-US" sz="1300"/>
              <a:t>customize and save analysis</a:t>
            </a:r>
          </a:p>
          <a:p>
            <a:pPr lvl="1"/>
            <a:r>
              <a:rPr lang="en-US" sz="1300"/>
              <a:t>batch process multiple samples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85849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B3CCE-E8A7-6A27-712D-306BB12D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EB1D8-A827-4396-5870-71E2E96CB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Written in Python,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Blockly</a:t>
            </a:r>
            <a:endParaRPr lang="en-US" dirty="0"/>
          </a:p>
          <a:p>
            <a:r>
              <a:rPr lang="en-US" dirty="0"/>
              <a:t>Source code available on GitHub</a:t>
            </a:r>
          </a:p>
          <a:p>
            <a:pPr lvl="1"/>
            <a:r>
              <a:rPr lang="en-US" dirty="0">
                <a:hlinkClick r:id="rId2"/>
              </a:rPr>
              <a:t>https://github.com/dhasterok/LaserMapExplorer</a:t>
            </a:r>
            <a:endParaRPr lang="en-US" dirty="0"/>
          </a:p>
          <a:p>
            <a:r>
              <a:rPr lang="en-US" dirty="0"/>
              <a:t>Executable version</a:t>
            </a:r>
          </a:p>
          <a:p>
            <a:pPr lvl="1"/>
            <a:r>
              <a:rPr lang="en-US" dirty="0"/>
              <a:t>MacOS</a:t>
            </a:r>
          </a:p>
          <a:p>
            <a:pPr lvl="1"/>
            <a:r>
              <a:rPr lang="en-US" dirty="0"/>
              <a:t>Windows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People at work">
            <a:extLst>
              <a:ext uri="{FF2B5EF4-FFF2-40B4-BE49-F238E27FC236}">
                <a16:creationId xmlns:a16="http://schemas.microsoft.com/office/drawing/2014/main" id="{64A4895F-0D78-F06E-8E72-4926084F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476" r="15948" b="-1"/>
          <a:stretch>
            <a:fillRect/>
          </a:stretch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3404B-1DF0-2C8C-E033-5F9606FC5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>
            <a:fillRect/>
          </a:stretch>
        </p:blipFill>
        <p:spPr>
          <a:xfrm>
            <a:off x="1262743" y="151142"/>
            <a:ext cx="10174514" cy="656260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4CC30-7613-5509-67A5-5E78688C7C19}"/>
              </a:ext>
            </a:extLst>
          </p:cNvPr>
          <p:cNvSpPr txBox="1"/>
          <p:nvPr/>
        </p:nvSpPr>
        <p:spPr>
          <a:xfrm>
            <a:off x="5904653" y="1886857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DB993-D295-003B-3D1A-FE715106EBC9}"/>
              </a:ext>
            </a:extLst>
          </p:cNvPr>
          <p:cNvSpPr txBox="1"/>
          <p:nvPr/>
        </p:nvSpPr>
        <p:spPr>
          <a:xfrm>
            <a:off x="1262743" y="4426857"/>
            <a:ext cx="19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Plot/Analysis Dock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DD3BD-A113-7B34-1439-14742603E825}"/>
              </a:ext>
            </a:extLst>
          </p:cNvPr>
          <p:cNvSpPr txBox="1"/>
          <p:nvPr/>
        </p:nvSpPr>
        <p:spPr>
          <a:xfrm>
            <a:off x="9456073" y="2256189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Field/Plot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E15EB-EAD5-5EA2-CF19-6FE8F0BEB70B}"/>
              </a:ext>
            </a:extLst>
          </p:cNvPr>
          <p:cNvSpPr txBox="1"/>
          <p:nvPr/>
        </p:nvSpPr>
        <p:spPr>
          <a:xfrm>
            <a:off x="9843774" y="473056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Style Dock</a:t>
            </a:r>
          </a:p>
        </p:txBody>
      </p:sp>
    </p:spTree>
    <p:extLst>
      <p:ext uri="{BB962C8B-B14F-4D97-AF65-F5344CB8AC3E}">
        <p14:creationId xmlns:p14="http://schemas.microsoft.com/office/powerpoint/2010/main" val="103837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6C72B-C19B-D593-F647-4AE389815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046" y="186209"/>
            <a:ext cx="9863908" cy="64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A84A5-E7CE-EC9A-8928-091C50635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52363" y="124621"/>
            <a:ext cx="10833946" cy="660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156378-1B4B-7D97-EE9F-99CE32E40A31}"/>
              </a:ext>
            </a:extLst>
          </p:cNvPr>
          <p:cNvSpPr txBox="1"/>
          <p:nvPr/>
        </p:nvSpPr>
        <p:spPr>
          <a:xfrm>
            <a:off x="2454442" y="1780674"/>
            <a:ext cx="22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Filtering and Masking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2F17-73E1-17D1-C8C8-6C2D8D370A1B}"/>
              </a:ext>
            </a:extLst>
          </p:cNvPr>
          <p:cNvSpPr txBox="1"/>
          <p:nvPr/>
        </p:nvSpPr>
        <p:spPr>
          <a:xfrm>
            <a:off x="2965383" y="4257026"/>
            <a:ext cx="12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Profile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46E57-AB08-9561-4D12-C882394569EC}"/>
              </a:ext>
            </a:extLst>
          </p:cNvPr>
          <p:cNvSpPr txBox="1"/>
          <p:nvPr/>
        </p:nvSpPr>
        <p:spPr>
          <a:xfrm>
            <a:off x="4727052" y="3428999"/>
            <a:ext cx="145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 Field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Calculator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4FA0E-5F54-AA8F-7E70-4D541221606B}"/>
              </a:ext>
            </a:extLst>
          </p:cNvPr>
          <p:cNvSpPr txBox="1"/>
          <p:nvPr/>
        </p:nvSpPr>
        <p:spPr>
          <a:xfrm>
            <a:off x="8404208" y="2823410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Note Taking &amp; PDF Creator</a:t>
            </a:r>
          </a:p>
        </p:txBody>
      </p:sp>
    </p:spTree>
    <p:extLst>
      <p:ext uri="{BB962C8B-B14F-4D97-AF65-F5344CB8AC3E}">
        <p14:creationId xmlns:p14="http://schemas.microsoft.com/office/powerpoint/2010/main" val="370196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C9E0-3DB9-032A-1753-B620F106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Workflow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EFC459-E5E4-2207-8CD0-E13433E2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11" y="645106"/>
            <a:ext cx="4985358" cy="524774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244F-C7DC-DF3D-3F93-A0BB71321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/>
          </a:bodyPr>
          <a:lstStyle/>
          <a:p>
            <a:r>
              <a:rPr lang="en-US"/>
              <a:t>Custom implementation of Google’s Blockly</a:t>
            </a:r>
          </a:p>
          <a:p>
            <a:r>
              <a:rPr lang="en-US"/>
              <a:t>Customize and save workflow</a:t>
            </a:r>
          </a:p>
          <a:p>
            <a:r>
              <a:rPr lang="en-US"/>
              <a:t>Analyze one or multiple samples</a:t>
            </a:r>
          </a:p>
          <a:p>
            <a:r>
              <a:rPr lang="en-US"/>
              <a:t>Produce and export plots</a:t>
            </a:r>
          </a:p>
          <a:p>
            <a:pPr lvl="1"/>
            <a:r>
              <a:rPr lang="en-US"/>
              <a:t>PNG, EPS</a:t>
            </a:r>
          </a:p>
          <a:p>
            <a:r>
              <a:rPr lang="en-US"/>
              <a:t>Automated document summaries (PDF)</a:t>
            </a:r>
            <a:endParaRPr lang="en-US" dirty="0"/>
          </a:p>
        </p:txBody>
      </p:sp>
      <p:pic>
        <p:nvPicPr>
          <p:cNvPr id="5" name="Picture 4" descr="A group of colorful puzzle pieces&#10;&#10;AI-generated content may be incorrect.">
            <a:extLst>
              <a:ext uri="{FF2B5EF4-FFF2-40B4-BE49-F238E27FC236}">
                <a16:creationId xmlns:a16="http://schemas.microsoft.com/office/drawing/2014/main" id="{2462BF12-69E8-0271-1D11-7311A259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0" y="1428750"/>
            <a:ext cx="800100" cy="685800"/>
          </a:xfrm>
          <a:prstGeom prst="rect">
            <a:avLst/>
          </a:prstGeom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57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4208F-3211-F93F-FCC0-D1671621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Chemical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CFA31-2250-0405-4AB8-07CE7B13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" y="223695"/>
            <a:ext cx="4186486" cy="4024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FD57B-65FD-2FAD-3D51-9CA7A165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32" y="261237"/>
            <a:ext cx="6337711" cy="402444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1741-A022-0F5B-F599-64DCDC7E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44127" y="3363535"/>
            <a:ext cx="4800600" cy="1308434"/>
          </a:xfrm>
        </p:spPr>
        <p:txBody>
          <a:bodyPr/>
          <a:lstStyle/>
          <a:p>
            <a:r>
              <a:rPr lang="en-US" dirty="0"/>
              <a:t>XRF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ACEB8B-D448-0EA5-6160-BD4B0C821C03}"/>
              </a:ext>
            </a:extLst>
          </p:cNvPr>
          <p:cNvGrpSpPr/>
          <p:nvPr/>
        </p:nvGrpSpPr>
        <p:grpSpPr>
          <a:xfrm>
            <a:off x="3166791" y="98903"/>
            <a:ext cx="8559988" cy="6660193"/>
            <a:chOff x="3632012" y="110731"/>
            <a:chExt cx="8559988" cy="66601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F29120-0B71-048E-F49B-963DC886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012" y="5145324"/>
              <a:ext cx="7772400" cy="16256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7CB716-8F4A-6B02-6B38-06332AB29884}"/>
                </a:ext>
              </a:extLst>
            </p:cNvPr>
            <p:cNvGrpSpPr/>
            <p:nvPr/>
          </p:nvGrpSpPr>
          <p:grpSpPr>
            <a:xfrm>
              <a:off x="3636380" y="110731"/>
              <a:ext cx="8555620" cy="5227981"/>
              <a:chOff x="3697941" y="547354"/>
              <a:chExt cx="8555620" cy="522798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3E98B1-30BC-42EB-0F4E-ED86CC27E231}"/>
                  </a:ext>
                </a:extLst>
              </p:cNvPr>
              <p:cNvGrpSpPr/>
              <p:nvPr/>
            </p:nvGrpSpPr>
            <p:grpSpPr>
              <a:xfrm>
                <a:off x="3697941" y="547354"/>
                <a:ext cx="8141412" cy="1402470"/>
                <a:chOff x="3697941" y="547354"/>
                <a:chExt cx="8141412" cy="140247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3A06769-E1B5-5885-DF6F-39A978560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97941" y="547354"/>
                  <a:ext cx="7772400" cy="1402470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3414D2-3596-D703-07A8-D4F3DE2D2819}"/>
                    </a:ext>
                  </a:extLst>
                </p:cNvPr>
                <p:cNvSpPr txBox="1"/>
                <p:nvPr/>
              </p:nvSpPr>
              <p:spPr>
                <a:xfrm>
                  <a:off x="11470341" y="1058522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33CF0C-D4F7-D6E2-112E-941904085441}"/>
                  </a:ext>
                </a:extLst>
              </p:cNvPr>
              <p:cNvGrpSpPr/>
              <p:nvPr/>
            </p:nvGrpSpPr>
            <p:grpSpPr>
              <a:xfrm>
                <a:off x="3697941" y="1809723"/>
                <a:ext cx="8388715" cy="1394111"/>
                <a:chOff x="3697941" y="1809723"/>
                <a:chExt cx="8388715" cy="13941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E55DEF1-3118-F275-D636-1A5B1559F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7941" y="1809723"/>
                  <a:ext cx="7772400" cy="139411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D49FD7-09AB-EFA6-9057-7C609D0111CE}"/>
                    </a:ext>
                  </a:extLst>
                </p:cNvPr>
                <p:cNvSpPr txBox="1"/>
                <p:nvPr/>
              </p:nvSpPr>
              <p:spPr>
                <a:xfrm>
                  <a:off x="11465973" y="2320891"/>
                  <a:ext cx="62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K, Al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FA68CEC-2F63-E81C-2BEA-F3D74772B6E9}"/>
                  </a:ext>
                </a:extLst>
              </p:cNvPr>
              <p:cNvGrpSpPr/>
              <p:nvPr/>
            </p:nvGrpSpPr>
            <p:grpSpPr>
              <a:xfrm>
                <a:off x="3697941" y="3127374"/>
                <a:ext cx="8555620" cy="1338829"/>
                <a:chOff x="3697941" y="3235645"/>
                <a:chExt cx="8555620" cy="133882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CC809E3-A79A-6FBD-BB4E-A64582946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7941" y="3235645"/>
                  <a:ext cx="7772400" cy="133882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C27B51-C75C-9A92-5E81-D726BFCE89D2}"/>
                    </a:ext>
                  </a:extLst>
                </p:cNvPr>
                <p:cNvSpPr txBox="1"/>
                <p:nvPr/>
              </p:nvSpPr>
              <p:spPr>
                <a:xfrm>
                  <a:off x="11465973" y="3750333"/>
                  <a:ext cx="7875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Fe, Ca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48BBF53-1755-E337-746A-E87674046021}"/>
                  </a:ext>
                </a:extLst>
              </p:cNvPr>
              <p:cNvGrpSpPr/>
              <p:nvPr/>
            </p:nvGrpSpPr>
            <p:grpSpPr>
              <a:xfrm>
                <a:off x="3697941" y="4466203"/>
                <a:ext cx="8084144" cy="1309132"/>
                <a:chOff x="3697941" y="4574474"/>
                <a:chExt cx="8084144" cy="1309132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F6428DC-3B73-60A8-CE40-B3E8B8A4E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7941" y="4574474"/>
                  <a:ext cx="7772400" cy="130913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F3AE0A-A671-E179-8E87-40761DE2BDEA}"/>
                    </a:ext>
                  </a:extLst>
                </p:cNvPr>
                <p:cNvSpPr txBox="1"/>
                <p:nvPr/>
              </p:nvSpPr>
              <p:spPr>
                <a:xfrm>
                  <a:off x="11465973" y="5044374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9218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1253</TotalTime>
  <Words>276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Crop</vt:lpstr>
      <vt:lpstr>Laser Map Explorer (LaME)</vt:lpstr>
      <vt:lpstr>LaME Features</vt:lpstr>
      <vt:lpstr>The interface</vt:lpstr>
      <vt:lpstr>PowerPoint Presentation</vt:lpstr>
      <vt:lpstr>PowerPoint Presentation</vt:lpstr>
      <vt:lpstr>PowerPoint Presentation</vt:lpstr>
      <vt:lpstr>Workflow Design</vt:lpstr>
      <vt:lpstr>Chemical Classification</vt:lpstr>
      <vt:lpstr>XRF data</vt:lpstr>
      <vt:lpstr>Integrated Web-based User Guide &amp; Source Documentation</vt:lpstr>
      <vt:lpstr>Accessing LaME</vt:lpstr>
      <vt:lpstr>Future development</vt:lpstr>
      <vt:lpstr>Dating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Derrick Hasterok</dc:creator>
  <cp:lastModifiedBy>Derrick Hasterok</cp:lastModifiedBy>
  <cp:revision>2</cp:revision>
  <dcterms:created xsi:type="dcterms:W3CDTF">2025-06-11T11:36:12Z</dcterms:created>
  <dcterms:modified xsi:type="dcterms:W3CDTF">2025-06-12T08:30:07Z</dcterms:modified>
</cp:coreProperties>
</file>